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9" r:id="rId2"/>
    <p:sldId id="258" r:id="rId3"/>
    <p:sldId id="291" r:id="rId4"/>
    <p:sldId id="292" r:id="rId5"/>
    <p:sldId id="260" r:id="rId6"/>
    <p:sldId id="261" r:id="rId7"/>
    <p:sldId id="262" r:id="rId8"/>
    <p:sldId id="279" r:id="rId9"/>
    <p:sldId id="287" r:id="rId10"/>
    <p:sldId id="263" r:id="rId11"/>
    <p:sldId id="271" r:id="rId12"/>
    <p:sldId id="277" r:id="rId13"/>
    <p:sldId id="282" r:id="rId14"/>
    <p:sldId id="267" r:id="rId15"/>
    <p:sldId id="289" r:id="rId16"/>
    <p:sldId id="273" r:id="rId17"/>
    <p:sldId id="272" r:id="rId18"/>
    <p:sldId id="284" r:id="rId19"/>
    <p:sldId id="290" r:id="rId20"/>
    <p:sldId id="265" r:id="rId21"/>
    <p:sldId id="268" r:id="rId22"/>
    <p:sldId id="281" r:id="rId23"/>
    <p:sldId id="269" r:id="rId24"/>
    <p:sldId id="278" r:id="rId25"/>
  </p:sldIdLst>
  <p:sldSz cx="9144000" cy="5143500" type="screen16x9"/>
  <p:notesSz cx="6858000" cy="9144000"/>
  <p:defaultTextStyle>
    <a:defPPr>
      <a:defRPr lang="da-DK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bpXicgH3gMWWi+KLAyknw==" hashData="C95bgyD5uphe8ig5ca2mzC+zd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1" autoAdjust="0"/>
    <p:restoredTop sz="91155" autoAdjust="0"/>
  </p:normalViewPr>
  <p:slideViewPr>
    <p:cSldViewPr snapToGrid="0" snapToObjects="1">
      <p:cViewPr varScale="1">
        <p:scale>
          <a:sx n="118" d="100"/>
          <a:sy n="118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C2A6-6587-DD43-AEFB-3867E4ECA2D3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4D92D-8632-D240-8632-1FC753C432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688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Præst og imam</a:t>
            </a:r>
            <a:r>
              <a:rPr lang="da-DK" baseline="0" dirty="0"/>
              <a:t> siger goddag til eleverne i klassen.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136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242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Fx hvis jeg</a:t>
            </a:r>
            <a:r>
              <a:rPr lang="da-DK" baseline="0" dirty="0"/>
              <a:t> nu var født et andet sted, havde jeg måske været ….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09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Selvom Kassem</a:t>
            </a:r>
            <a:r>
              <a:rPr lang="da-DK" baseline="0" dirty="0"/>
              <a:t>  er imam, sal jeg behandle ham godt og omvendt.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446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035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Loven er den store ramme,</a:t>
            </a:r>
            <a:r>
              <a:rPr lang="da-DK" baseline="0" dirty="0"/>
              <a:t> men inden i rammen er der plads til religionen. I Danmark er kristendom okay og Islam er okay, men loven bestemmer over begge religioner. 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01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2000" b="1" dirty="0">
                <a:solidFill>
                  <a:srgbClr val="002060"/>
                </a:solidFill>
              </a:rPr>
              <a:t>Kassem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D92D-8632-D240-8632-1FC753C432F3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723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580B3-2D7E-5644-AC25-4A2C589F76CF}" type="datetimeFigureOut">
              <a:rPr lang="da-DK" smtClean="0"/>
              <a:t>13-02-2018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B38A-1C7E-C34C-9C1B-1FB1E2C447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5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0" y="182292"/>
            <a:ext cx="7929563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a-DK" sz="3300" b="1" dirty="0">
                <a:solidFill>
                  <a:schemeClr val="accent1">
                    <a:lumMod val="75000"/>
                  </a:schemeClr>
                </a:solidFill>
              </a:rPr>
              <a:t>FRIHED FOR ALLE I TRO OG </a:t>
            </a:r>
            <a:r>
              <a:rPr lang="da-DK" sz="3300" b="1" dirty="0" smtClean="0">
                <a:solidFill>
                  <a:schemeClr val="accent1">
                    <a:lumMod val="75000"/>
                  </a:schemeClr>
                </a:solidFill>
              </a:rPr>
              <a:t>TALE</a:t>
            </a:r>
            <a:endParaRPr lang="da-DK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5739319" y="3038031"/>
            <a:ext cx="3297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300" dirty="0"/>
              <a:t>الحرية </a:t>
            </a:r>
            <a:r>
              <a:rPr lang="ar-SA" sz="3300" dirty="0" smtClean="0"/>
              <a:t>للجميع </a:t>
            </a:r>
            <a:r>
              <a:rPr lang="ar-SA" sz="3300" dirty="0"/>
              <a:t>في الاعتقاد والتعبير </a:t>
            </a:r>
            <a:r>
              <a:rPr lang="ar-SA" sz="3300" dirty="0" smtClean="0"/>
              <a:t> </a:t>
            </a:r>
            <a:endParaRPr lang="da-DK" sz="3300" dirty="0">
              <a:solidFill>
                <a:srgbClr val="002060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96414" y="3038031"/>
            <a:ext cx="2652597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ar-IQ" sz="3300" dirty="0">
                <a:solidFill>
                  <a:schemeClr val="accent2"/>
                </a:solidFill>
              </a:rPr>
              <a:t>آزادی </a:t>
            </a:r>
            <a:r>
              <a:rPr lang="ar-IQ" sz="3300" dirty="0" smtClean="0">
                <a:solidFill>
                  <a:schemeClr val="accent2"/>
                </a:solidFill>
              </a:rPr>
              <a:t>مذهب وبیان</a:t>
            </a:r>
            <a:r>
              <a:rPr lang="ar-IQ" sz="3300" dirty="0">
                <a:solidFill>
                  <a:schemeClr val="accent2"/>
                </a:solidFill>
              </a:rPr>
              <a:t> برای همە </a:t>
            </a:r>
            <a:endParaRPr lang="da-DK" sz="3300" dirty="0">
              <a:solidFill>
                <a:srgbClr val="FF8000"/>
              </a:solidFill>
            </a:endParaRP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1"/>
          <a:stretch/>
        </p:blipFill>
        <p:spPr>
          <a:xfrm>
            <a:off x="2749011" y="844338"/>
            <a:ext cx="3226843" cy="206608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749011" y="3176530"/>
            <a:ext cx="30973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dirty="0" err="1">
                <a:solidFill>
                  <a:srgbClr val="7030A0"/>
                </a:solidFill>
              </a:rPr>
              <a:t>Freedom</a:t>
            </a:r>
            <a:r>
              <a:rPr lang="da-DK" sz="2700" dirty="0">
                <a:solidFill>
                  <a:srgbClr val="7030A0"/>
                </a:solidFill>
              </a:rPr>
              <a:t> of religion and speech for all</a:t>
            </a:r>
          </a:p>
          <a:p>
            <a:endParaRPr lang="da-DK" sz="27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/>
          <p:cNvSpPr txBox="1"/>
          <p:nvPr/>
        </p:nvSpPr>
        <p:spPr>
          <a:xfrm>
            <a:off x="140677" y="357523"/>
            <a:ext cx="7983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100" b="1" dirty="0">
                <a:solidFill>
                  <a:schemeClr val="accent1">
                    <a:lumMod val="75000"/>
                  </a:schemeClr>
                </a:solidFill>
              </a:rPr>
              <a:t>Uanset race har vi alle sammen et hjerte, der ligner hinanden</a:t>
            </a:r>
          </a:p>
        </p:txBody>
      </p:sp>
      <p:sp>
        <p:nvSpPr>
          <p:cNvPr id="2" name="Rektangel 1"/>
          <p:cNvSpPr/>
          <p:nvPr/>
        </p:nvSpPr>
        <p:spPr>
          <a:xfrm>
            <a:off x="5536755" y="1011177"/>
            <a:ext cx="3376134" cy="44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endParaRPr lang="da-DK" sz="21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437493" y="3524230"/>
            <a:ext cx="8306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100" b="1" dirty="0" err="1">
                <a:solidFill>
                  <a:srgbClr val="7030A0"/>
                </a:solidFill>
              </a:rPr>
              <a:t>Despite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different</a:t>
            </a:r>
            <a:r>
              <a:rPr lang="da-DK" sz="2100" b="1" dirty="0">
                <a:solidFill>
                  <a:srgbClr val="7030A0"/>
                </a:solidFill>
              </a:rPr>
              <a:t> races, </a:t>
            </a:r>
            <a:r>
              <a:rPr lang="da-DK" sz="2100" b="1" dirty="0" err="1">
                <a:solidFill>
                  <a:srgbClr val="7030A0"/>
                </a:solidFill>
              </a:rPr>
              <a:t>we</a:t>
            </a:r>
            <a:r>
              <a:rPr lang="da-DK" sz="2100" b="1" dirty="0">
                <a:solidFill>
                  <a:srgbClr val="7030A0"/>
                </a:solidFill>
              </a:rPr>
              <a:t> all have a </a:t>
            </a:r>
            <a:r>
              <a:rPr lang="da-DK" sz="2100" b="1" dirty="0" err="1">
                <a:solidFill>
                  <a:srgbClr val="7030A0"/>
                </a:solidFill>
              </a:rPr>
              <a:t>heart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that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resembles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each</a:t>
            </a:r>
            <a:r>
              <a:rPr lang="da-DK" sz="2100" b="1" dirty="0">
                <a:solidFill>
                  <a:srgbClr val="7030A0"/>
                </a:solidFill>
              </a:rPr>
              <a:t> </a:t>
            </a:r>
            <a:r>
              <a:rPr lang="da-DK" sz="2100" b="1" dirty="0" err="1">
                <a:solidFill>
                  <a:srgbClr val="7030A0"/>
                </a:solidFill>
              </a:rPr>
              <a:t>others</a:t>
            </a:r>
            <a:endParaRPr lang="da-DK" sz="2100" b="1" dirty="0">
              <a:solidFill>
                <a:srgbClr val="7030A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5104563" y="2120389"/>
            <a:ext cx="38083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100" dirty="0"/>
              <a:t>بالرغم من اختلاف اعراقنا وجذورنا ولكننا نمتلك جميعا قلبا يشبه بَعضُنَا البعض </a:t>
            </a:r>
          </a:p>
          <a:p>
            <a:pPr algn="r"/>
            <a:endParaRPr lang="da-DK" sz="21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77" y="752642"/>
            <a:ext cx="2694432" cy="279196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05" y="1266269"/>
            <a:ext cx="1341120" cy="179832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4" y="953137"/>
            <a:ext cx="2450592" cy="258470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747898" y="1023811"/>
            <a:ext cx="39496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dirty="0"/>
              <a:t> </a:t>
            </a:r>
            <a:r>
              <a:rPr lang="da-DK" sz="2100" dirty="0" err="1"/>
              <a:t>بدون</a:t>
            </a:r>
            <a:r>
              <a:rPr lang="da-DK" sz="2100" dirty="0"/>
              <a:t> </a:t>
            </a:r>
            <a:r>
              <a:rPr lang="da-DK" sz="2100" dirty="0" err="1"/>
              <a:t>در</a:t>
            </a:r>
            <a:r>
              <a:rPr lang="da-DK" sz="2100" dirty="0"/>
              <a:t> </a:t>
            </a:r>
            <a:r>
              <a:rPr lang="da-DK" sz="2100" dirty="0" err="1"/>
              <a:t>نظر</a:t>
            </a:r>
            <a:r>
              <a:rPr lang="da-DK" sz="2100" dirty="0"/>
              <a:t> </a:t>
            </a:r>
            <a:r>
              <a:rPr lang="da-DK" sz="2100" dirty="0" err="1"/>
              <a:t>گرفتن</a:t>
            </a:r>
            <a:r>
              <a:rPr lang="da-DK" sz="2100" dirty="0"/>
              <a:t> </a:t>
            </a:r>
            <a:r>
              <a:rPr lang="da-DK" sz="2100" dirty="0" err="1"/>
              <a:t>نژاد</a:t>
            </a:r>
            <a:r>
              <a:rPr lang="da-DK" sz="2100" dirty="0"/>
              <a:t>، </a:t>
            </a:r>
            <a:r>
              <a:rPr lang="da-DK" sz="2100" dirty="0" err="1"/>
              <a:t>همه</a:t>
            </a:r>
            <a:r>
              <a:rPr lang="da-DK" sz="2100" dirty="0"/>
              <a:t> </a:t>
            </a:r>
            <a:r>
              <a:rPr lang="da-DK" sz="2100" dirty="0" err="1"/>
              <a:t>ما</a:t>
            </a:r>
            <a:r>
              <a:rPr lang="da-DK" sz="2100" dirty="0"/>
              <a:t> </a:t>
            </a:r>
            <a:r>
              <a:rPr lang="da-DK" sz="2100" dirty="0" err="1"/>
              <a:t>قلبهایی</a:t>
            </a:r>
            <a:r>
              <a:rPr lang="da-DK" sz="2100" dirty="0"/>
              <a:t> </a:t>
            </a:r>
            <a:r>
              <a:rPr lang="da-DK" sz="2100" dirty="0" err="1"/>
              <a:t>شبیه</a:t>
            </a:r>
            <a:r>
              <a:rPr lang="da-DK" sz="2100" dirty="0"/>
              <a:t> </a:t>
            </a:r>
            <a:r>
              <a:rPr lang="da-DK" sz="2100" dirty="0" err="1"/>
              <a:t>بهم</a:t>
            </a:r>
            <a:r>
              <a:rPr lang="da-DK" sz="2100" dirty="0"/>
              <a:t> </a:t>
            </a:r>
            <a:r>
              <a:rPr lang="da-DK" sz="2100" dirty="0" err="1" smtClean="0"/>
              <a:t>داریم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36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50957" y="340034"/>
            <a:ext cx="20829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Som mennesker er vi </a:t>
            </a:r>
            <a:r>
              <a:rPr lang="da-DK" sz="2000" b="1" u="sng" dirty="0">
                <a:solidFill>
                  <a:schemeClr val="accent1">
                    <a:lumMod val="75000"/>
                  </a:schemeClr>
                </a:solidFill>
              </a:rPr>
              <a:t>lige værdige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trods vores forskellighed.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I Danmark har vores religion ingen betydning for, hvordan vi skal behandles. Alle skal behandles lige.</a:t>
            </a:r>
          </a:p>
        </p:txBody>
      </p:sp>
      <p:sp>
        <p:nvSpPr>
          <p:cNvPr id="4" name="Rektangel 3"/>
          <p:cNvSpPr/>
          <p:nvPr/>
        </p:nvSpPr>
        <p:spPr>
          <a:xfrm>
            <a:off x="4620638" y="340034"/>
            <a:ext cx="2074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dirty="0"/>
              <a:t>نحن كبشر متساوين بالرغم من اختلافاتنا </a:t>
            </a:r>
          </a:p>
          <a:p>
            <a:pPr algn="r"/>
            <a:endParaRPr lang="da-DK" sz="2000" dirty="0"/>
          </a:p>
          <a:p>
            <a:pPr algn="r"/>
            <a:r>
              <a:rPr lang="ar-SA" sz="2000" dirty="0"/>
              <a:t>في الدنمارك لا يكون للدين اي دور في تعاملنا مع بعض </a:t>
            </a:r>
            <a:r>
              <a:rPr lang="ar-SA" sz="2000" dirty="0" smtClean="0"/>
              <a:t>كبشر</a:t>
            </a:r>
            <a:r>
              <a:rPr lang="da-DK" sz="2000" dirty="0"/>
              <a:t> </a:t>
            </a:r>
            <a:endParaRPr lang="da-DK" sz="2000" dirty="0" smtClean="0"/>
          </a:p>
          <a:p>
            <a:pPr algn="r"/>
            <a:endParaRPr lang="da-DK" sz="2000" dirty="0" smtClean="0"/>
          </a:p>
          <a:p>
            <a:pPr algn="r"/>
            <a:r>
              <a:rPr lang="ar-SA" sz="2000" dirty="0"/>
              <a:t>يجب معاملة الجميع بالمساواة </a:t>
            </a:r>
            <a:br>
              <a:rPr lang="ar-SA" sz="2000" dirty="0"/>
            </a:br>
            <a:endParaRPr lang="da-DK" sz="2000" dirty="0">
              <a:solidFill>
                <a:srgbClr val="002060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577259" y="340034"/>
            <a:ext cx="21876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IQ" sz="2000" dirty="0" smtClean="0">
                <a:solidFill>
                  <a:schemeClr val="accent2"/>
                </a:solidFill>
              </a:rPr>
              <a:t> ما با وجود تفاوت هایمان برابر هستیم.</a:t>
            </a:r>
            <a:endParaRPr lang="da-DK" sz="2000" dirty="0" smtClean="0">
              <a:solidFill>
                <a:schemeClr val="accent2"/>
              </a:solidFill>
            </a:endParaRPr>
          </a:p>
          <a:p>
            <a:pPr algn="r"/>
            <a:endParaRPr lang="da-DK" sz="2000" dirty="0" smtClean="0">
              <a:solidFill>
                <a:schemeClr val="accent2"/>
              </a:solidFill>
            </a:endParaRPr>
          </a:p>
          <a:p>
            <a:pPr algn="r"/>
            <a:r>
              <a:rPr lang="ar-AE" sz="2000" dirty="0" smtClean="0">
                <a:solidFill>
                  <a:schemeClr val="accent2"/>
                </a:solidFill>
              </a:rPr>
              <a:t>در دانمارک دین ومذهب ما هیچ تأثیری در برخوردی که با ما باید بشود ندارد. با همه باید یکسان برخورد</a:t>
            </a:r>
            <a:r>
              <a:rPr lang="ar-AE" sz="2000" dirty="0">
                <a:solidFill>
                  <a:schemeClr val="accent2"/>
                </a:solidFill>
              </a:rPr>
              <a:t> </a:t>
            </a:r>
            <a:r>
              <a:rPr lang="ar-AE" sz="2000" dirty="0" smtClean="0">
                <a:solidFill>
                  <a:schemeClr val="accent2"/>
                </a:solidFill>
              </a:rPr>
              <a:t>شود</a:t>
            </a:r>
            <a:r>
              <a:rPr lang="da-DK" sz="2000" dirty="0" smtClean="0">
                <a:solidFill>
                  <a:schemeClr val="accent2"/>
                </a:solidFill>
              </a:rPr>
              <a:t> </a:t>
            </a:r>
          </a:p>
          <a:p>
            <a:pPr algn="r"/>
            <a:endParaRPr lang="da-DK" sz="2000" dirty="0">
              <a:solidFill>
                <a:srgbClr val="FF8000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834726" y="340034"/>
            <a:ext cx="20829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rgbClr val="7030A0"/>
                </a:solidFill>
              </a:rPr>
              <a:t>As human </a:t>
            </a:r>
            <a:r>
              <a:rPr lang="da-DK" sz="2000" b="1" dirty="0" err="1">
                <a:solidFill>
                  <a:srgbClr val="7030A0"/>
                </a:solidFill>
              </a:rPr>
              <a:t>beings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all </a:t>
            </a:r>
            <a:r>
              <a:rPr lang="da-DK" sz="2000" b="1" dirty="0" err="1">
                <a:solidFill>
                  <a:srgbClr val="7030A0"/>
                </a:solidFill>
              </a:rPr>
              <a:t>equal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despite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our</a:t>
            </a:r>
            <a:r>
              <a:rPr lang="da-DK" sz="2000" b="1" dirty="0">
                <a:solidFill>
                  <a:srgbClr val="7030A0"/>
                </a:solidFill>
              </a:rPr>
              <a:t> differences.</a:t>
            </a:r>
          </a:p>
          <a:p>
            <a:endParaRPr lang="da-DK" sz="2000" b="1" dirty="0">
              <a:solidFill>
                <a:srgbClr val="7030A0"/>
              </a:solidFill>
            </a:endParaRPr>
          </a:p>
          <a:p>
            <a:r>
              <a:rPr lang="da-DK" sz="2000" b="1" dirty="0">
                <a:solidFill>
                  <a:srgbClr val="7030A0"/>
                </a:solidFill>
              </a:rPr>
              <a:t>In Denmark </a:t>
            </a:r>
            <a:r>
              <a:rPr lang="da-DK" sz="2000" b="1" dirty="0" err="1">
                <a:solidFill>
                  <a:srgbClr val="7030A0"/>
                </a:solidFill>
              </a:rPr>
              <a:t>our</a:t>
            </a:r>
            <a:r>
              <a:rPr lang="da-DK" sz="2000" b="1" dirty="0">
                <a:solidFill>
                  <a:srgbClr val="7030A0"/>
                </a:solidFill>
              </a:rPr>
              <a:t> religion has </a:t>
            </a:r>
            <a:r>
              <a:rPr lang="da-DK" sz="2000" b="1" dirty="0" err="1">
                <a:solidFill>
                  <a:srgbClr val="7030A0"/>
                </a:solidFill>
              </a:rPr>
              <a:t>no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influence</a:t>
            </a:r>
            <a:r>
              <a:rPr lang="da-DK" sz="2000" b="1" dirty="0">
                <a:solidFill>
                  <a:srgbClr val="7030A0"/>
                </a:solidFill>
              </a:rPr>
              <a:t> on </a:t>
            </a:r>
            <a:r>
              <a:rPr lang="da-DK" sz="2000" b="1" dirty="0" err="1">
                <a:solidFill>
                  <a:srgbClr val="7030A0"/>
                </a:solidFill>
              </a:rPr>
              <a:t>how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shuold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be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treated</a:t>
            </a:r>
            <a:r>
              <a:rPr lang="da-DK" sz="2000" b="1" dirty="0">
                <a:solidFill>
                  <a:srgbClr val="7030A0"/>
                </a:solidFill>
              </a:rPr>
              <a:t>. </a:t>
            </a:r>
            <a:r>
              <a:rPr lang="da-DK" sz="2000" b="1" dirty="0" err="1">
                <a:solidFill>
                  <a:srgbClr val="7030A0"/>
                </a:solidFill>
              </a:rPr>
              <a:t>Everyone</a:t>
            </a:r>
            <a:r>
              <a:rPr lang="da-DK" sz="2000" b="1" dirty="0">
                <a:solidFill>
                  <a:srgbClr val="7030A0"/>
                </a:solidFill>
              </a:rPr>
              <a:t> must </a:t>
            </a:r>
            <a:r>
              <a:rPr lang="da-DK" sz="2000" b="1" dirty="0" err="1">
                <a:solidFill>
                  <a:srgbClr val="7030A0"/>
                </a:solidFill>
              </a:rPr>
              <a:t>be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treated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equally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06450" y="258199"/>
            <a:ext cx="86817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At hjælpe et menneske i nød er alles pligt uanset religion.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68" y="928946"/>
            <a:ext cx="3406688" cy="135186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06451" y="2679650"/>
            <a:ext cx="27772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کمک کردن به فردی که درخطراست بدون درنظر گرفتن مذهب او وظیفه همه است</a:t>
            </a:r>
            <a:endParaRPr lang="da-DK" sz="2000" dirty="0">
              <a:solidFill>
                <a:srgbClr val="FF8000"/>
              </a:solidFill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113263" y="2562917"/>
            <a:ext cx="2802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rgbClr val="7030A0"/>
                </a:solidFill>
              </a:rPr>
              <a:t>To </a:t>
            </a:r>
            <a:r>
              <a:rPr lang="da-DK" sz="2000" b="1" dirty="0" err="1">
                <a:solidFill>
                  <a:srgbClr val="7030A0"/>
                </a:solidFill>
              </a:rPr>
              <a:t>help</a:t>
            </a:r>
            <a:r>
              <a:rPr lang="da-DK" sz="2000" b="1" dirty="0">
                <a:solidFill>
                  <a:srgbClr val="7030A0"/>
                </a:solidFill>
              </a:rPr>
              <a:t> a person in </a:t>
            </a:r>
            <a:r>
              <a:rPr lang="da-DK" sz="2000" b="1" dirty="0" err="1">
                <a:solidFill>
                  <a:srgbClr val="7030A0"/>
                </a:solidFill>
              </a:rPr>
              <a:t>need</a:t>
            </a:r>
            <a:r>
              <a:rPr lang="da-DK" sz="2000" b="1" dirty="0">
                <a:solidFill>
                  <a:srgbClr val="7030A0"/>
                </a:solidFill>
              </a:rPr>
              <a:t> is </a:t>
            </a:r>
            <a:r>
              <a:rPr lang="da-DK" sz="2000" b="1" dirty="0" err="1">
                <a:solidFill>
                  <a:srgbClr val="7030A0"/>
                </a:solidFill>
              </a:rPr>
              <a:t>everyone´s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duty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no</a:t>
            </a:r>
            <a:r>
              <a:rPr lang="da-DK" sz="2000" b="1" dirty="0">
                <a:solidFill>
                  <a:srgbClr val="7030A0"/>
                </a:solidFill>
              </a:rPr>
              <a:t> matter </a:t>
            </a:r>
            <a:r>
              <a:rPr lang="da-DK" sz="2000" b="1" dirty="0" err="1">
                <a:solidFill>
                  <a:srgbClr val="7030A0"/>
                </a:solidFill>
              </a:rPr>
              <a:t>which</a:t>
            </a:r>
            <a:r>
              <a:rPr lang="da-DK" sz="2000" b="1" dirty="0">
                <a:solidFill>
                  <a:srgbClr val="7030A0"/>
                </a:solidFill>
              </a:rPr>
              <a:t> religion </a:t>
            </a:r>
            <a:r>
              <a:rPr lang="da-DK" sz="2000" b="1" dirty="0" err="1">
                <a:solidFill>
                  <a:srgbClr val="7030A0"/>
                </a:solidFill>
              </a:rPr>
              <a:t>they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practice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Rektangel 5"/>
          <p:cNvSpPr/>
          <p:nvPr/>
        </p:nvSpPr>
        <p:spPr>
          <a:xfrm>
            <a:off x="3209884" y="2562918"/>
            <a:ext cx="271426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مساعدة الإنسان عندما يكون في خطر او حاجة واجب على الجمیع، بغض النظر عن الدین.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3368795" y="403743"/>
            <a:ext cx="558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Troen er ikke noget man kan se på alle mennesker, </a:t>
            </a: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for den bor i hjertet.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r="13762" b="42411"/>
          <a:stretch/>
        </p:blipFill>
        <p:spPr>
          <a:xfrm>
            <a:off x="1882058" y="342302"/>
            <a:ext cx="1341849" cy="153865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0" y="1982665"/>
            <a:ext cx="1346910" cy="171181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r="23570"/>
          <a:stretch/>
        </p:blipFill>
        <p:spPr>
          <a:xfrm>
            <a:off x="1876593" y="2155821"/>
            <a:ext cx="1347314" cy="153865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0"/>
          <a:stretch/>
        </p:blipFill>
        <p:spPr>
          <a:xfrm>
            <a:off x="382690" y="342302"/>
            <a:ext cx="1354479" cy="153865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368796" y="1224753"/>
            <a:ext cx="517362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الايمان لا یمکن ان يظهر على مظهر الإنسان، لانە موجود في قلبه.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430341" y="2147061"/>
            <a:ext cx="505866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ایمان چیزی نیست که در ظاهر همه انسانها دیده شود، جای ایمان در قلب است.</a:t>
            </a: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9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44011" y="476494"/>
            <a:ext cx="8247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Danmark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har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vi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ytringsfrihed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Det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betyder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, at man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må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sige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hvad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man 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</a:rPr>
              <a:t>mener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1801921" y="3005090"/>
            <a:ext cx="638333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solidFill>
                  <a:schemeClr val="accent2"/>
                </a:solidFill>
              </a:rPr>
              <a:t>در دانمارک آزادی بیان داریم، این بە این معنی است، کە انسان برای گفتن نظر </a:t>
            </a:r>
            <a:r>
              <a:rPr lang="ar-AE" sz="2000" dirty="0" smtClean="0">
                <a:solidFill>
                  <a:schemeClr val="accent2"/>
                </a:solidFill>
              </a:rPr>
              <a:t>خود </a:t>
            </a:r>
            <a:r>
              <a:rPr lang="ar-AE" sz="2000" dirty="0">
                <a:solidFill>
                  <a:schemeClr val="accent2"/>
                </a:solidFill>
              </a:rPr>
              <a:t>ازاد است.</a:t>
            </a:r>
            <a:endParaRPr lang="da-DK" sz="2000" dirty="0">
              <a:solidFill>
                <a:schemeClr val="accent2"/>
              </a:solidFill>
            </a:endParaRPr>
          </a:p>
          <a:p>
            <a:pPr algn="r"/>
            <a:endParaRPr lang="en-GB" sz="2000" baseline="30000" dirty="0"/>
          </a:p>
        </p:txBody>
      </p:sp>
      <p:sp>
        <p:nvSpPr>
          <p:cNvPr id="4" name="Tekstfelt 3"/>
          <p:cNvSpPr txBox="1"/>
          <p:nvPr/>
        </p:nvSpPr>
        <p:spPr>
          <a:xfrm>
            <a:off x="155644" y="2364624"/>
            <a:ext cx="7808067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aseline="30000" dirty="0"/>
              <a:t>في الدنمارك يوجد لدينا حرية التعبير،وهذا يعني ان للإنسان الحق ان يقول ماذا يقصد </a:t>
            </a:r>
            <a:endParaRPr lang="en-GB" sz="2800" baseline="30000" dirty="0"/>
          </a:p>
        </p:txBody>
      </p:sp>
      <p:sp>
        <p:nvSpPr>
          <p:cNvPr id="6" name="Tekstfelt 5"/>
          <p:cNvSpPr txBox="1"/>
          <p:nvPr/>
        </p:nvSpPr>
        <p:spPr>
          <a:xfrm>
            <a:off x="950070" y="1299721"/>
            <a:ext cx="7235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solidFill>
                  <a:srgbClr val="7030A0"/>
                </a:solidFill>
              </a:rPr>
              <a:t>In Denmark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have </a:t>
            </a:r>
            <a:r>
              <a:rPr lang="da-DK" sz="2000" b="1" dirty="0" err="1">
                <a:solidFill>
                  <a:srgbClr val="7030A0"/>
                </a:solidFill>
              </a:rPr>
              <a:t>freedom</a:t>
            </a:r>
            <a:r>
              <a:rPr lang="da-DK" sz="2000" b="1" dirty="0">
                <a:solidFill>
                  <a:srgbClr val="7030A0"/>
                </a:solidFill>
              </a:rPr>
              <a:t> of speech. </a:t>
            </a:r>
          </a:p>
          <a:p>
            <a:pPr algn="ctr"/>
            <a:r>
              <a:rPr lang="da-DK" sz="2000" b="1" dirty="0">
                <a:solidFill>
                  <a:srgbClr val="7030A0"/>
                </a:solidFill>
              </a:rPr>
              <a:t>This </a:t>
            </a:r>
            <a:r>
              <a:rPr lang="da-DK" sz="2000" b="1" dirty="0" err="1">
                <a:solidFill>
                  <a:srgbClr val="7030A0"/>
                </a:solidFill>
              </a:rPr>
              <a:t>means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that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you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may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say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what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you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think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772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19907" y="1579329"/>
            <a:ext cx="6858000" cy="1241822"/>
          </a:xfrm>
        </p:spPr>
        <p:txBody>
          <a:bodyPr>
            <a:normAutofit fontScale="77500" lnSpcReduction="20000"/>
          </a:bodyPr>
          <a:lstStyle/>
          <a:p>
            <a:endParaRPr lang="da-DK" b="1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da-DK" b="1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 må sige alt – der er ytringsfrihed.</a:t>
            </a:r>
          </a:p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Men derfor kan vi godt vælge at tage hensyn til hinanden</a:t>
            </a:r>
          </a:p>
        </p:txBody>
      </p:sp>
      <p:pic>
        <p:nvPicPr>
          <p:cNvPr id="1028" name="Picture 4" descr="Billedresultat for ulykkel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38" y="144566"/>
            <a:ext cx="3181584" cy="17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mobning på arbejdsplad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77" y="144566"/>
            <a:ext cx="2301491" cy="17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877156" y="2322051"/>
            <a:ext cx="6743701" cy="1600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 smtClean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نحن نستطيع ان نقول کل شیء </a:t>
            </a: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لأنه لدينا </a:t>
            </a: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حریة التعبیر، ولکن واجب الجمیع ان یحترم الاخرین و ارائهم و یراهم بنظر الإعتبار</a:t>
            </a:r>
            <a:r>
              <a:rPr lang="ar-AE" sz="2000" dirty="0" smtClean="0">
                <a:latin typeface="Calibri" charset="0"/>
                <a:ea typeface="Calibri" charset="0"/>
                <a:cs typeface="Arial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635369" y="3564310"/>
            <a:ext cx="7284895" cy="116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ما مجازهستیم همه چیزبگوییم، ازادی بیان داریم. اما بنابراین می توانیم انتخاب  کنیم که مراعات دیگران را بکنیم.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68991" y="342900"/>
            <a:ext cx="4376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I Danmark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er religion </a:t>
            </a:r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og lov skilt ad. </a:t>
            </a: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Det hedder et sekulariseret samfund. 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5" y="711194"/>
            <a:ext cx="4082335" cy="254794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552413" y="1985164"/>
            <a:ext cx="4401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02060"/>
                </a:solidFill>
              </a:rPr>
              <a:t>الدنمارك هو مجتمع علماني وهذا يعني ان الدين والقانون منفصلين </a:t>
            </a:r>
            <a:r>
              <a:rPr lang="ar-AE" sz="2400" dirty="0" smtClean="0">
                <a:solidFill>
                  <a:srgbClr val="002060"/>
                </a:solidFill>
              </a:rPr>
              <a:t>عن </a:t>
            </a:r>
            <a:r>
              <a:rPr lang="ar-AE" sz="2400" dirty="0">
                <a:solidFill>
                  <a:srgbClr val="002060"/>
                </a:solidFill>
              </a:rPr>
              <a:t>بعضهم </a:t>
            </a:r>
          </a:p>
          <a:p>
            <a:pPr algn="ctr"/>
            <a:endParaRPr lang="da-DK" sz="2400" dirty="0">
              <a:solidFill>
                <a:srgbClr val="002060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443305" y="3399090"/>
            <a:ext cx="541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dirty="0">
                <a:solidFill>
                  <a:srgbClr val="FF8000"/>
                </a:solidFill>
              </a:rPr>
              <a:t>دردانمارک دین و قانون از هم جدا هستند. این یک جامعه سکولار نامیده می شود.</a:t>
            </a:r>
            <a:endParaRPr lang="da-DK" sz="2400" dirty="0">
              <a:solidFill>
                <a:srgbClr val="FF8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 flipH="1">
            <a:off x="4668990" y="1221520"/>
            <a:ext cx="4376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rgbClr val="7030A0"/>
                </a:solidFill>
              </a:rPr>
              <a:t>In Denmark religion and the </a:t>
            </a:r>
            <a:r>
              <a:rPr lang="da-DK" sz="2000" b="1" dirty="0" err="1">
                <a:solidFill>
                  <a:srgbClr val="7030A0"/>
                </a:solidFill>
              </a:rPr>
              <a:t>law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seperate</a:t>
            </a:r>
            <a:r>
              <a:rPr lang="da-DK" sz="2000" b="1" dirty="0">
                <a:solidFill>
                  <a:srgbClr val="7030A0"/>
                </a:solidFill>
              </a:rPr>
              <a:t>. </a:t>
            </a:r>
            <a:r>
              <a:rPr lang="da-DK" sz="2000" b="1" dirty="0" smtClean="0">
                <a:solidFill>
                  <a:srgbClr val="7030A0"/>
                </a:solidFill>
              </a:rPr>
              <a:t>This </a:t>
            </a:r>
            <a:r>
              <a:rPr lang="da-DK" sz="2000" b="1" dirty="0">
                <a:solidFill>
                  <a:srgbClr val="7030A0"/>
                </a:solidFill>
              </a:rPr>
              <a:t>is </a:t>
            </a:r>
            <a:r>
              <a:rPr lang="da-DK" sz="2000" b="1" dirty="0" err="1">
                <a:solidFill>
                  <a:srgbClr val="7030A0"/>
                </a:solidFill>
              </a:rPr>
              <a:t>called</a:t>
            </a:r>
            <a:r>
              <a:rPr lang="da-DK" sz="2000" b="1" dirty="0">
                <a:solidFill>
                  <a:srgbClr val="7030A0"/>
                </a:solidFill>
              </a:rPr>
              <a:t> a </a:t>
            </a:r>
            <a:r>
              <a:rPr lang="da-DK" sz="2000" b="1" dirty="0" err="1">
                <a:solidFill>
                  <a:srgbClr val="7030A0"/>
                </a:solidFill>
              </a:rPr>
              <a:t>secular</a:t>
            </a:r>
            <a:r>
              <a:rPr lang="da-DK" sz="2000" b="1" dirty="0">
                <a:solidFill>
                  <a:srgbClr val="7030A0"/>
                </a:solidFill>
              </a:rPr>
              <a:t> society</a:t>
            </a:r>
          </a:p>
        </p:txBody>
      </p:sp>
    </p:spTree>
    <p:extLst>
      <p:ext uri="{BB962C8B-B14F-4D97-AF65-F5344CB8AC3E}">
        <p14:creationId xmlns:p14="http://schemas.microsoft.com/office/powerpoint/2010/main" val="70239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709321" y="259371"/>
            <a:ext cx="463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Danmarks love står over enhver </a:t>
            </a:r>
            <a:r>
              <a:rPr lang="da-DK" sz="2000" b="1" dirty="0" smtClean="0">
                <a:solidFill>
                  <a:schemeClr val="accent1">
                    <a:lumMod val="75000"/>
                  </a:schemeClr>
                </a:solidFill>
              </a:rPr>
              <a:t>religion</a:t>
            </a:r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Lige pilforbindelse 5"/>
          <p:cNvCxnSpPr/>
          <p:nvPr/>
        </p:nvCxnSpPr>
        <p:spPr>
          <a:xfrm flipH="1">
            <a:off x="5567685" y="2357277"/>
            <a:ext cx="224058" cy="6321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/>
          <p:cNvCxnSpPr/>
          <p:nvPr/>
        </p:nvCxnSpPr>
        <p:spPr>
          <a:xfrm>
            <a:off x="6593035" y="2465860"/>
            <a:ext cx="224057" cy="615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/>
          <p:cNvSpPr txBox="1"/>
          <p:nvPr/>
        </p:nvSpPr>
        <p:spPr>
          <a:xfrm>
            <a:off x="709321" y="2559781"/>
            <a:ext cx="3109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700" dirty="0">
                <a:solidFill>
                  <a:srgbClr val="FF8000"/>
                </a:solidFill>
              </a:rPr>
              <a:t>قانون دانمارک بالاتر از هر دینی است</a:t>
            </a:r>
            <a:endParaRPr lang="da-DK" sz="2700" dirty="0">
              <a:solidFill>
                <a:srgbClr val="FF8000"/>
              </a:solidFill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709321" y="1516656"/>
            <a:ext cx="4259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700" dirty="0"/>
              <a:t>قوانين الدنمارك تأتي في مرتبة اعلى من الدين</a:t>
            </a:r>
            <a:endParaRPr lang="da-DK" sz="2700" dirty="0">
              <a:solidFill>
                <a:srgbClr val="002060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709321" y="714236"/>
            <a:ext cx="3918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b="1" dirty="0" smtClean="0">
                <a:solidFill>
                  <a:srgbClr val="7030A0"/>
                </a:solidFill>
              </a:rPr>
              <a:t>The </a:t>
            </a:r>
            <a:r>
              <a:rPr lang="da-DK" sz="2000" b="1" dirty="0" err="1">
                <a:solidFill>
                  <a:srgbClr val="7030A0"/>
                </a:solidFill>
              </a:rPr>
              <a:t>law</a:t>
            </a:r>
            <a:r>
              <a:rPr lang="da-DK" sz="2000" b="1" dirty="0">
                <a:solidFill>
                  <a:srgbClr val="7030A0"/>
                </a:solidFill>
              </a:rPr>
              <a:t> in Denmark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above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any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endParaRPr lang="da-DK" sz="2000" b="1" dirty="0" smtClean="0">
              <a:solidFill>
                <a:srgbClr val="7030A0"/>
              </a:solidFill>
            </a:endParaRPr>
          </a:p>
          <a:p>
            <a:r>
              <a:rPr lang="da-DK" sz="2000" b="1" dirty="0" err="1" smtClean="0">
                <a:solidFill>
                  <a:srgbClr val="7030A0"/>
                </a:solidFill>
              </a:rPr>
              <a:t>religious</a:t>
            </a:r>
            <a:r>
              <a:rPr lang="da-DK" sz="2000" b="1" dirty="0" smtClean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laws</a:t>
            </a:r>
            <a:endParaRPr lang="da-DK" sz="2000" b="1" dirty="0">
              <a:solidFill>
                <a:srgbClr val="7030A0"/>
              </a:solidFill>
            </a:endParaRP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32" y="3129200"/>
            <a:ext cx="1194816" cy="120700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5" y="3135296"/>
            <a:ext cx="1013045" cy="1102596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08" y="328645"/>
            <a:ext cx="1822704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5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710354" y="290147"/>
            <a:ext cx="3546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For muslimer gælder det fx: </a:t>
            </a:r>
          </a:p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At man skal møde på arbejde, selvom man fejrer Eid.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" y="345912"/>
            <a:ext cx="3125676" cy="177447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" y="2315389"/>
            <a:ext cx="3130373" cy="179892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710354" y="937496"/>
            <a:ext cx="4149969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 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للمسلمین :  علیک ان تحظر في العمل حتی و لو كنت تحتفل </a:t>
            </a:r>
            <a:r>
              <a:rPr lang="ar-IQ" sz="2000" dirty="0" smtClean="0">
                <a:latin typeface="Calibri" charset="0"/>
                <a:ea typeface="Calibri" charset="0"/>
              </a:rPr>
              <a:t>بالعید.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10354" y="2240043"/>
            <a:ext cx="4572000" cy="7343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قوانین معمول در مورد مسلمانان برای مثال:آدم باید هرچند که عید را جشن می گیرد سر کار برود</a:t>
            </a: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4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490547" y="295999"/>
            <a:ext cx="5037992" cy="1525102"/>
          </a:xfrm>
        </p:spPr>
        <p:txBody>
          <a:bodyPr>
            <a:noAutofit/>
          </a:bodyPr>
          <a:lstStyle/>
          <a:p>
            <a:pPr algn="l"/>
            <a:r>
              <a:rPr lang="da-DK" sz="1500" b="1" dirty="0" smtClean="0">
                <a:solidFill>
                  <a:schemeClr val="accent1">
                    <a:lumMod val="75000"/>
                  </a:schemeClr>
                </a:solidFill>
              </a:rPr>
              <a:t>Loven </a:t>
            </a:r>
            <a:r>
              <a:rPr lang="da-DK" sz="1500" b="1" dirty="0">
                <a:solidFill>
                  <a:schemeClr val="accent1">
                    <a:lumMod val="75000"/>
                  </a:schemeClr>
                </a:solidFill>
              </a:rPr>
              <a:t>står over religion</a:t>
            </a:r>
          </a:p>
          <a:p>
            <a:pPr algn="l"/>
            <a:r>
              <a:rPr lang="da-DK" sz="1500" dirty="0">
                <a:solidFill>
                  <a:schemeClr val="accent1">
                    <a:lumMod val="75000"/>
                  </a:schemeClr>
                </a:solidFill>
              </a:rPr>
              <a:t>Men i Danmark er der tradition for at holde fri på kristne helligdage (jul, påske, pinse)</a:t>
            </a:r>
          </a:p>
          <a:p>
            <a:pPr algn="l"/>
            <a:r>
              <a:rPr lang="da-DK" sz="1500" dirty="0">
                <a:solidFill>
                  <a:schemeClr val="accent1">
                    <a:lumMod val="75000"/>
                  </a:schemeClr>
                </a:solidFill>
              </a:rPr>
              <a:t>Der er religionsfrihed, men kristendommen har nogle fordele i Danmark.</a:t>
            </a:r>
          </a:p>
        </p:txBody>
      </p:sp>
      <p:pic>
        <p:nvPicPr>
          <p:cNvPr id="2050" name="Picture 2" descr="Billedresultat for pås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3" y="366337"/>
            <a:ext cx="2927081" cy="19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3850105" y="1646770"/>
            <a:ext cx="4678434" cy="1521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 smtClean="0">
                <a:latin typeface="Calibri" charset="0"/>
                <a:ea typeface="Calibri" charset="0"/>
                <a:cs typeface="Arial" charset="0"/>
              </a:rPr>
              <a:t>القانون </a:t>
            </a:r>
            <a:r>
              <a:rPr lang="ar-AE" sz="1500" dirty="0">
                <a:latin typeface="Calibri" charset="0"/>
                <a:ea typeface="Calibri" charset="0"/>
                <a:cs typeface="Arial" charset="0"/>
              </a:rPr>
              <a:t>اعلی من </a:t>
            </a:r>
            <a:r>
              <a:rPr lang="ar-AE" sz="1500" dirty="0" smtClean="0">
                <a:latin typeface="Calibri" charset="0"/>
                <a:ea typeface="Calibri" charset="0"/>
                <a:cs typeface="Arial" charset="0"/>
              </a:rPr>
              <a:t>الدین، </a:t>
            </a:r>
            <a:endParaRPr lang="ar-AE" sz="15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>
                <a:latin typeface="Calibri" charset="0"/>
                <a:ea typeface="Calibri" charset="0"/>
                <a:cs typeface="Arial" charset="0"/>
              </a:rPr>
              <a:t>ولکن في الدنمارک هناک تقالید لاخذ عطله بالمناسبات المسیحیة </a:t>
            </a:r>
            <a:r>
              <a:rPr lang="ar-AE" sz="1500" dirty="0" smtClean="0">
                <a:latin typeface="Calibri" charset="0"/>
                <a:ea typeface="Calibri" charset="0"/>
                <a:cs typeface="Arial" charset="0"/>
              </a:rPr>
              <a:t>مثل(عید </a:t>
            </a:r>
            <a:r>
              <a:rPr lang="ar-AE" sz="1500" dirty="0">
                <a:latin typeface="Calibri" charset="0"/>
                <a:ea typeface="Calibri" charset="0"/>
                <a:cs typeface="Arial" charset="0"/>
              </a:rPr>
              <a:t>المیلاد، عید الفصح ،...). هناک حریة الادیان، لکن الدین المسیحیة لديها  إمتیازات في الدنمارک.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15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956539" y="3061185"/>
            <a:ext cx="4572000" cy="11704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 smtClean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قانون </a:t>
            </a:r>
            <a:r>
              <a:rPr lang="ar-AE" sz="15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بالاتر از دین است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1500" dirty="0">
                <a:solidFill>
                  <a:srgbClr val="FF8000"/>
                </a:solidFill>
                <a:latin typeface="Calibri" charset="0"/>
                <a:ea typeface="Calibri" charset="0"/>
                <a:cs typeface="Arial" charset="0"/>
              </a:rPr>
              <a:t>اما در دانمارک رسم وسنت است که روزهای مقدس مسیحی (کریسمس، عید پاک و عید معراج) تعطیل است.آزادی مذهب داریم اما مسیحیت دارای بعضی مزایا هست.</a:t>
            </a:r>
            <a:endParaRPr lang="da-DK" sz="15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3105602" y="730979"/>
            <a:ext cx="40513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 smtClean="0"/>
              <a:t>Birgitte Rosager Møldrup</a:t>
            </a:r>
          </a:p>
          <a:p>
            <a:r>
              <a:rPr lang="da-DK" sz="1500" dirty="0" smtClean="0"/>
              <a:t>Asylpræst </a:t>
            </a:r>
            <a:r>
              <a:rPr lang="da-DK" sz="1500" dirty="0"/>
              <a:t>og sognepræst</a:t>
            </a:r>
          </a:p>
          <a:p>
            <a:r>
              <a:rPr lang="da-DK" sz="1500" dirty="0"/>
              <a:t>Uddannet på Aarhus Universitet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3187497" y="2251360"/>
            <a:ext cx="1771366" cy="921561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389975" y="3198311"/>
            <a:ext cx="15688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i="1" dirty="0"/>
              <a:t>Kollerup Kirke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36338"/>
          <a:stretch/>
        </p:blipFill>
        <p:spPr>
          <a:xfrm>
            <a:off x="5175692" y="2254342"/>
            <a:ext cx="1471292" cy="915595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5292573" y="3189038"/>
            <a:ext cx="13544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i="1" dirty="0"/>
              <a:t>Vindelev Kirke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7"/>
          <a:stretch/>
        </p:blipFill>
        <p:spPr>
          <a:xfrm>
            <a:off x="6863813" y="2251360"/>
            <a:ext cx="1775697" cy="913672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7232883" y="3189038"/>
            <a:ext cx="13467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i="1" dirty="0"/>
              <a:t>Jelling Kirke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9" y="476306"/>
            <a:ext cx="2433304" cy="35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34105" y="519754"/>
            <a:ext cx="8216681" cy="571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Danmarks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love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vil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ikke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begrænse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religion, men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vil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sikre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100" b="1" dirty="0" err="1">
                <a:solidFill>
                  <a:schemeClr val="accent1">
                    <a:lumMod val="75000"/>
                  </a:schemeClr>
                </a:solidFill>
              </a:rPr>
              <a:t>religionsfrihed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</a:rPr>
              <a:t>.  </a:t>
            </a:r>
            <a:endParaRPr lang="en-GB" sz="2100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1013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223081" y="1552600"/>
            <a:ext cx="294525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2100" dirty="0">
                <a:solidFill>
                  <a:schemeClr val="accent2"/>
                </a:solidFill>
              </a:rPr>
              <a:t>قانون دانمارک نمی خواهد کە دین را محدود </a:t>
            </a:r>
            <a:r>
              <a:rPr lang="ar-IQ" sz="2100" dirty="0" smtClean="0">
                <a:solidFill>
                  <a:schemeClr val="accent2"/>
                </a:solidFill>
              </a:rPr>
              <a:t>کند</a:t>
            </a:r>
            <a:r>
              <a:rPr lang="ar-IQ" sz="2100" dirty="0">
                <a:solidFill>
                  <a:schemeClr val="accent2"/>
                </a:solidFill>
              </a:rPr>
              <a:t>، اما می خواهد کە آزادی دین را تآمین کند</a:t>
            </a:r>
            <a:endParaRPr lang="da-DK" sz="2100" dirty="0">
              <a:solidFill>
                <a:schemeClr val="accent2"/>
              </a:solidFill>
            </a:endParaRPr>
          </a:p>
          <a:p>
            <a:pPr algn="r"/>
            <a:endParaRPr lang="da-DK" sz="2100" dirty="0">
              <a:solidFill>
                <a:srgbClr val="FF8000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6050867" y="1451101"/>
            <a:ext cx="2811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100" dirty="0">
                <a:solidFill>
                  <a:srgbClr val="002060"/>
                </a:solidFill>
              </a:rPr>
              <a:t>قوانین الدانمارک لا تقید الدیانات، ولکن تُؤمن بحریة الدیانه</a:t>
            </a:r>
          </a:p>
          <a:p>
            <a:pPr algn="r"/>
            <a:endParaRPr lang="da-DK" sz="2100" dirty="0">
              <a:solidFill>
                <a:srgbClr val="002060"/>
              </a:solidFill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23321" r="14245" b="29515"/>
          <a:stretch/>
        </p:blipFill>
        <p:spPr>
          <a:xfrm>
            <a:off x="3168339" y="1092252"/>
            <a:ext cx="2548217" cy="242585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841136" y="3470027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800" b="1" dirty="0">
                <a:solidFill>
                  <a:srgbClr val="7030A0"/>
                </a:solidFill>
              </a:rPr>
              <a:t>Danish </a:t>
            </a:r>
            <a:r>
              <a:rPr lang="da-DK" sz="1800" b="1" dirty="0" err="1">
                <a:solidFill>
                  <a:srgbClr val="7030A0"/>
                </a:solidFill>
              </a:rPr>
              <a:t>laws</a:t>
            </a:r>
            <a:r>
              <a:rPr lang="da-DK" sz="1800" b="1" dirty="0">
                <a:solidFill>
                  <a:srgbClr val="7030A0"/>
                </a:solidFill>
              </a:rPr>
              <a:t> do not </a:t>
            </a:r>
            <a:r>
              <a:rPr lang="da-DK" sz="1800" b="1" dirty="0" err="1">
                <a:solidFill>
                  <a:srgbClr val="7030A0"/>
                </a:solidFill>
              </a:rPr>
              <a:t>want</a:t>
            </a:r>
            <a:r>
              <a:rPr lang="da-DK" sz="1800" b="1" dirty="0">
                <a:solidFill>
                  <a:srgbClr val="7030A0"/>
                </a:solidFill>
              </a:rPr>
              <a:t> to limit religion, but to </a:t>
            </a:r>
            <a:r>
              <a:rPr lang="da-DK" sz="1800" b="1" dirty="0" err="1">
                <a:solidFill>
                  <a:srgbClr val="7030A0"/>
                </a:solidFill>
              </a:rPr>
              <a:t>ensure</a:t>
            </a:r>
            <a:r>
              <a:rPr lang="da-DK" sz="1800" b="1" dirty="0">
                <a:solidFill>
                  <a:srgbClr val="7030A0"/>
                </a:solidFill>
              </a:rPr>
              <a:t> </a:t>
            </a:r>
            <a:r>
              <a:rPr lang="da-DK" sz="1800" b="1" dirty="0" err="1">
                <a:solidFill>
                  <a:srgbClr val="7030A0"/>
                </a:solidFill>
              </a:rPr>
              <a:t>freedom</a:t>
            </a:r>
            <a:r>
              <a:rPr lang="da-DK" sz="1800" b="1" dirty="0">
                <a:solidFill>
                  <a:srgbClr val="7030A0"/>
                </a:solidFill>
              </a:rPr>
              <a:t> of religion. </a:t>
            </a:r>
          </a:p>
        </p:txBody>
      </p:sp>
    </p:spTree>
    <p:extLst>
      <p:ext uri="{BB962C8B-B14F-4D97-AF65-F5344CB8AC3E}">
        <p14:creationId xmlns:p14="http://schemas.microsoft.com/office/powerpoint/2010/main" val="151756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89182" y="354408"/>
            <a:ext cx="7223584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I Danmark er der religionsfrihed. Det betyder</a:t>
            </a:r>
            <a:r>
              <a:rPr lang="da-DK" sz="18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da-DK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er fri til at vælge sin egen religion. </a:t>
            </a: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må skifte religion</a:t>
            </a: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må vise sin religion</a:t>
            </a:r>
          </a:p>
          <a:p>
            <a:r>
              <a:rPr lang="da-DK" sz="1800" b="1" dirty="0">
                <a:solidFill>
                  <a:schemeClr val="accent1">
                    <a:lumMod val="75000"/>
                  </a:schemeClr>
                </a:solidFill>
              </a:rPr>
              <a:t>● At man må fortælle om sin religion. </a:t>
            </a:r>
          </a:p>
        </p:txBody>
      </p:sp>
      <p:sp>
        <p:nvSpPr>
          <p:cNvPr id="2" name="Rektangel 1"/>
          <p:cNvSpPr/>
          <p:nvPr/>
        </p:nvSpPr>
        <p:spPr>
          <a:xfrm>
            <a:off x="489182" y="1910867"/>
            <a:ext cx="4012480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در دانمارک ازادی دین وجود دارد. این بە این معنی است کە: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ازاد است کە دین خودش را انتخاب کند.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می تواند دین خودش را تغییر بدهد.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می تواند دین خودش را نشان بدهد. 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ar-AE" sz="2000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انسان می تواند درمورد  دین خودش صحبت کند.</a:t>
            </a:r>
            <a:endParaRPr lang="da-DK" sz="20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292968" y="354408"/>
            <a:ext cx="3675185" cy="2910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 </a:t>
            </a:r>
            <a:r>
              <a:rPr lang="ar-SA" sz="2000" dirty="0"/>
              <a:t>في الدنمارك هناك حرية الاديان . وهذا </a:t>
            </a:r>
            <a:r>
              <a:rPr lang="ar-SA" sz="2000" dirty="0" smtClean="0"/>
              <a:t>يعني </a:t>
            </a:r>
            <a:r>
              <a:rPr lang="ar-SA" sz="2000" dirty="0"/>
              <a:t>انه بوسع الانسان ان يعتقد بما </a:t>
            </a:r>
            <a:r>
              <a:rPr lang="ar-SA" sz="2000" dirty="0" smtClean="0"/>
              <a:t>يريد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 smtClean="0">
              <a:latin typeface="Calibri" charset="0"/>
              <a:ea typeface="Calibri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 smtClean="0">
                <a:latin typeface="Calibri" charset="0"/>
                <a:ea typeface="Calibri" charset="0"/>
              </a:rPr>
              <a:t>الإنسان </a:t>
            </a:r>
            <a:r>
              <a:rPr lang="ar-IQ" sz="2000" dirty="0">
                <a:latin typeface="Calibri" charset="0"/>
                <a:ea typeface="Calibri" charset="0"/>
              </a:rPr>
              <a:t>حر في اختیار </a:t>
            </a:r>
            <a:r>
              <a:rPr lang="ar-IQ" sz="2000" dirty="0" smtClean="0">
                <a:latin typeface="Calibri" charset="0"/>
                <a:ea typeface="Calibri" charset="0"/>
              </a:rPr>
              <a:t>دینه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الإنسان حر في ان </a:t>
            </a:r>
            <a:r>
              <a:rPr lang="ar-IQ" sz="2000" dirty="0" smtClean="0">
                <a:latin typeface="Calibri" charset="0"/>
                <a:ea typeface="Calibri" charset="0"/>
              </a:rPr>
              <a:t>یغیر </a:t>
            </a:r>
            <a:r>
              <a:rPr lang="ar-IQ" sz="2000" dirty="0">
                <a:latin typeface="Calibri" charset="0"/>
                <a:ea typeface="Calibri" charset="0"/>
              </a:rPr>
              <a:t>دینه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الانسان حر في ان یظهر دینه</a:t>
            </a:r>
            <a:endParaRPr lang="da-DK" sz="2000" dirty="0"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latin typeface="Calibri" charset="0"/>
                <a:ea typeface="Calibri" charset="0"/>
              </a:rPr>
              <a:t>الانسان حر في ان یتکلم عن دینه</a:t>
            </a: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0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85391" y="65229"/>
            <a:ext cx="6129997" cy="271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ar-IQ" sz="1013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da-DK" sz="2400" dirty="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388780" y="336842"/>
            <a:ext cx="58081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 err="1">
                <a:solidFill>
                  <a:srgbClr val="7030A0"/>
                </a:solidFill>
              </a:rPr>
              <a:t>Freedom</a:t>
            </a:r>
            <a:r>
              <a:rPr lang="da-DK" sz="2000" b="1" dirty="0">
                <a:solidFill>
                  <a:srgbClr val="7030A0"/>
                </a:solidFill>
              </a:rPr>
              <a:t> of religion </a:t>
            </a:r>
            <a:r>
              <a:rPr lang="da-DK" sz="2000" b="1" dirty="0" err="1">
                <a:solidFill>
                  <a:srgbClr val="7030A0"/>
                </a:solidFill>
              </a:rPr>
              <a:t>means</a:t>
            </a:r>
            <a:r>
              <a:rPr lang="da-DK" sz="2000" b="1" dirty="0">
                <a:solidFill>
                  <a:srgbClr val="7030A0"/>
                </a:solidFill>
              </a:rPr>
              <a:t>: </a:t>
            </a:r>
          </a:p>
          <a:p>
            <a:r>
              <a:rPr lang="da-DK" sz="2000" b="1" dirty="0">
                <a:solidFill>
                  <a:srgbClr val="7030A0"/>
                </a:solidFill>
              </a:rPr>
              <a:t>One is </a:t>
            </a:r>
            <a:r>
              <a:rPr lang="da-DK" sz="2000" b="1" dirty="0" err="1">
                <a:solidFill>
                  <a:srgbClr val="7030A0"/>
                </a:solidFill>
              </a:rPr>
              <a:t>free</a:t>
            </a:r>
            <a:r>
              <a:rPr lang="da-DK" sz="2000" b="1" dirty="0">
                <a:solidFill>
                  <a:srgbClr val="7030A0"/>
                </a:solidFill>
              </a:rPr>
              <a:t> to </a:t>
            </a:r>
            <a:r>
              <a:rPr lang="da-DK" sz="2000" b="1" dirty="0" err="1">
                <a:solidFill>
                  <a:srgbClr val="7030A0"/>
                </a:solidFill>
              </a:rPr>
              <a:t>chose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one´s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own</a:t>
            </a:r>
            <a:r>
              <a:rPr lang="da-DK" sz="2000" b="1" dirty="0">
                <a:solidFill>
                  <a:srgbClr val="7030A0"/>
                </a:solidFill>
              </a:rPr>
              <a:t> religion</a:t>
            </a:r>
          </a:p>
          <a:p>
            <a:r>
              <a:rPr lang="da-DK" sz="2000" b="1" dirty="0">
                <a:solidFill>
                  <a:srgbClr val="7030A0"/>
                </a:solidFill>
              </a:rPr>
              <a:t>One </a:t>
            </a:r>
            <a:r>
              <a:rPr lang="da-DK" sz="2000" b="1" dirty="0" err="1">
                <a:solidFill>
                  <a:srgbClr val="7030A0"/>
                </a:solidFill>
              </a:rPr>
              <a:t>can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convert</a:t>
            </a:r>
            <a:r>
              <a:rPr lang="da-DK" sz="2000" b="1" dirty="0">
                <a:solidFill>
                  <a:srgbClr val="7030A0"/>
                </a:solidFill>
              </a:rPr>
              <a:t> from </a:t>
            </a:r>
            <a:r>
              <a:rPr lang="da-DK" sz="2000" b="1" dirty="0" err="1">
                <a:solidFill>
                  <a:srgbClr val="7030A0"/>
                </a:solidFill>
              </a:rPr>
              <a:t>one</a:t>
            </a:r>
            <a:r>
              <a:rPr lang="da-DK" sz="2000" b="1" dirty="0">
                <a:solidFill>
                  <a:srgbClr val="7030A0"/>
                </a:solidFill>
              </a:rPr>
              <a:t> religion to </a:t>
            </a:r>
            <a:r>
              <a:rPr lang="da-DK" sz="2000" b="1" dirty="0" err="1">
                <a:solidFill>
                  <a:srgbClr val="7030A0"/>
                </a:solidFill>
              </a:rPr>
              <a:t>another</a:t>
            </a:r>
            <a:endParaRPr lang="da-DK" sz="2000" b="1" dirty="0">
              <a:solidFill>
                <a:srgbClr val="7030A0"/>
              </a:solidFill>
            </a:endParaRPr>
          </a:p>
          <a:p>
            <a:r>
              <a:rPr lang="da-DK" sz="2000" b="1" dirty="0">
                <a:solidFill>
                  <a:srgbClr val="7030A0"/>
                </a:solidFill>
              </a:rPr>
              <a:t>One </a:t>
            </a:r>
            <a:r>
              <a:rPr lang="da-DK" sz="2000" b="1" dirty="0" err="1">
                <a:solidFill>
                  <a:srgbClr val="7030A0"/>
                </a:solidFill>
              </a:rPr>
              <a:t>may</a:t>
            </a:r>
            <a:r>
              <a:rPr lang="da-DK" sz="2000" b="1" dirty="0">
                <a:solidFill>
                  <a:srgbClr val="7030A0"/>
                </a:solidFill>
              </a:rPr>
              <a:t> show </a:t>
            </a:r>
            <a:r>
              <a:rPr lang="da-DK" sz="2000" b="1" dirty="0" err="1">
                <a:solidFill>
                  <a:srgbClr val="7030A0"/>
                </a:solidFill>
              </a:rPr>
              <a:t>one´s</a:t>
            </a:r>
            <a:r>
              <a:rPr lang="da-DK" sz="2000" b="1" dirty="0">
                <a:solidFill>
                  <a:srgbClr val="7030A0"/>
                </a:solidFill>
              </a:rPr>
              <a:t> religion</a:t>
            </a:r>
          </a:p>
          <a:p>
            <a:r>
              <a:rPr lang="da-DK" sz="2000" b="1" dirty="0">
                <a:solidFill>
                  <a:srgbClr val="7030A0"/>
                </a:solidFill>
              </a:rPr>
              <a:t>One </a:t>
            </a:r>
            <a:r>
              <a:rPr lang="da-DK" sz="2000" b="1" dirty="0" err="1">
                <a:solidFill>
                  <a:srgbClr val="7030A0"/>
                </a:solidFill>
              </a:rPr>
              <a:t>may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tell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about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one´s</a:t>
            </a:r>
            <a:r>
              <a:rPr lang="da-DK" sz="2000" b="1" dirty="0">
                <a:solidFill>
                  <a:srgbClr val="7030A0"/>
                </a:solidFill>
              </a:rPr>
              <a:t> religion</a:t>
            </a:r>
          </a:p>
        </p:txBody>
      </p:sp>
    </p:spTree>
    <p:extLst>
      <p:ext uri="{BB962C8B-B14F-4D97-AF65-F5344CB8AC3E}">
        <p14:creationId xmlns:p14="http://schemas.microsoft.com/office/powerpoint/2010/main" val="1083443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29928" y="597077"/>
            <a:ext cx="630078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50" b="1" baseline="30000" dirty="0" err="1">
                <a:solidFill>
                  <a:schemeClr val="accent1">
                    <a:lumMod val="75000"/>
                  </a:schemeClr>
                </a:solidFill>
              </a:rPr>
              <a:t>Religionsfrihed</a:t>
            </a:r>
            <a:endParaRPr lang="en-GB" sz="4050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4050" b="1" baseline="30000" dirty="0">
                <a:solidFill>
                  <a:srgbClr val="7030A0"/>
                </a:solidFill>
              </a:rPr>
              <a:t>Freedom of religion</a:t>
            </a:r>
          </a:p>
          <a:p>
            <a:r>
              <a:rPr lang="ar-IQ" sz="4050" dirty="0" err="1"/>
              <a:t>حریة</a:t>
            </a:r>
            <a:r>
              <a:rPr lang="ar-IQ" sz="4050" dirty="0"/>
              <a:t> </a:t>
            </a:r>
            <a:r>
              <a:rPr lang="ar-IQ" sz="4050" dirty="0" err="1"/>
              <a:t>الادیان</a:t>
            </a:r>
            <a:endParaRPr lang="en-GB" sz="4050" baseline="30000" dirty="0">
              <a:solidFill>
                <a:srgbClr val="FF0000"/>
              </a:solidFill>
            </a:endParaRPr>
          </a:p>
          <a:p>
            <a:r>
              <a:rPr lang="ar-IQ" sz="4050" dirty="0" err="1">
                <a:solidFill>
                  <a:schemeClr val="accent2"/>
                </a:solidFill>
              </a:rPr>
              <a:t>ازادی</a:t>
            </a:r>
            <a:r>
              <a:rPr lang="ar-IQ" sz="4050" dirty="0">
                <a:solidFill>
                  <a:schemeClr val="accent2"/>
                </a:solidFill>
              </a:rPr>
              <a:t> </a:t>
            </a:r>
            <a:r>
              <a:rPr lang="ar-IQ" sz="4050" dirty="0" err="1">
                <a:solidFill>
                  <a:schemeClr val="accent2"/>
                </a:solidFill>
              </a:rPr>
              <a:t>دین</a:t>
            </a:r>
            <a:endParaRPr lang="da-DK" sz="4050" dirty="0">
              <a:solidFill>
                <a:schemeClr val="accent2"/>
              </a:solidFill>
            </a:endParaRPr>
          </a:p>
          <a:p>
            <a:endParaRPr lang="en-GB" sz="4050" baseline="30000" dirty="0">
              <a:solidFill>
                <a:srgbClr val="FF000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3040872" y="2612075"/>
            <a:ext cx="4093854" cy="246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dirty="0" smtClean="0"/>
              <a:t>.</a:t>
            </a:r>
            <a:r>
              <a:rPr lang="ar-IQ" sz="2400" dirty="0" smtClean="0"/>
              <a:t>فی </a:t>
            </a:r>
            <a:r>
              <a:rPr lang="ar-IQ" sz="2400" dirty="0"/>
              <a:t>الدنمارک عندنا حریة </a:t>
            </a:r>
            <a:r>
              <a:rPr lang="ar-IQ" sz="2400" dirty="0" smtClean="0"/>
              <a:t>الادیان</a:t>
            </a:r>
            <a:endParaRPr lang="da-DK" sz="2400" dirty="0" smtClean="0"/>
          </a:p>
          <a:p>
            <a:pPr algn="r"/>
            <a:r>
              <a:rPr lang="ar-AE" sz="2400" dirty="0"/>
              <a:t>تذكرانه في الدنمارك لديك الحريه في اختيار ما تريد </a:t>
            </a:r>
            <a:endParaRPr lang="da-DK" sz="2400" dirty="0"/>
          </a:p>
          <a:p>
            <a:pPr algn="r"/>
            <a:endParaRPr lang="da-DK" sz="1013" dirty="0" smtClean="0"/>
          </a:p>
          <a:p>
            <a:pPr algn="r"/>
            <a:r>
              <a:rPr lang="ar-AE" sz="2400" dirty="0" smtClean="0">
                <a:solidFill>
                  <a:schemeClr val="accent2"/>
                </a:solidFill>
              </a:rPr>
              <a:t>در دانمارک ازادی دین </a:t>
            </a:r>
            <a:r>
              <a:rPr lang="ar-AE" sz="2400" dirty="0">
                <a:solidFill>
                  <a:schemeClr val="accent2"/>
                </a:solidFill>
              </a:rPr>
              <a:t>وجود دارد به خاطر داشته باشید که شما ازاد هستیدهر چه می خواهید انتخاب کنید.</a:t>
            </a:r>
            <a:endParaRPr lang="da-DK" sz="2400" dirty="0">
              <a:solidFill>
                <a:schemeClr val="accent2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3654482" y="597077"/>
            <a:ext cx="5489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I Danmark har vi frihed til at vælge. Husk at I Danmark er I frie til at vælge hvad I vil</a:t>
            </a:r>
          </a:p>
          <a:p>
            <a:endParaRPr lang="da-DK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000" b="1" dirty="0">
                <a:solidFill>
                  <a:srgbClr val="7030A0"/>
                </a:solidFill>
              </a:rPr>
              <a:t>In Denmark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have the </a:t>
            </a:r>
            <a:r>
              <a:rPr lang="da-DK" sz="2000" b="1" dirty="0" err="1">
                <a:solidFill>
                  <a:srgbClr val="7030A0"/>
                </a:solidFill>
              </a:rPr>
              <a:t>freedom</a:t>
            </a:r>
            <a:r>
              <a:rPr lang="da-DK" sz="2000" b="1" dirty="0">
                <a:solidFill>
                  <a:srgbClr val="7030A0"/>
                </a:solidFill>
              </a:rPr>
              <a:t> to </a:t>
            </a:r>
            <a:r>
              <a:rPr lang="da-DK" sz="2000" b="1" dirty="0" err="1">
                <a:solidFill>
                  <a:srgbClr val="7030A0"/>
                </a:solidFill>
              </a:rPr>
              <a:t>choose</a:t>
            </a:r>
            <a:r>
              <a:rPr lang="da-DK" sz="2000" b="1" dirty="0">
                <a:solidFill>
                  <a:srgbClr val="7030A0"/>
                </a:solidFill>
              </a:rPr>
              <a:t>. </a:t>
            </a:r>
          </a:p>
          <a:p>
            <a:r>
              <a:rPr lang="da-DK" sz="2000" b="1" dirty="0" err="1">
                <a:solidFill>
                  <a:srgbClr val="7030A0"/>
                </a:solidFill>
              </a:rPr>
              <a:t>Remember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that</a:t>
            </a:r>
            <a:r>
              <a:rPr lang="da-DK" sz="2000" b="1" dirty="0">
                <a:solidFill>
                  <a:srgbClr val="7030A0"/>
                </a:solidFill>
              </a:rPr>
              <a:t> in Denmark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are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free</a:t>
            </a:r>
            <a:r>
              <a:rPr lang="da-DK" sz="2000" b="1" dirty="0">
                <a:solidFill>
                  <a:srgbClr val="7030A0"/>
                </a:solidFill>
              </a:rPr>
              <a:t> to </a:t>
            </a:r>
            <a:r>
              <a:rPr lang="da-DK" sz="2000" b="1" dirty="0" err="1">
                <a:solidFill>
                  <a:srgbClr val="7030A0"/>
                </a:solidFill>
              </a:rPr>
              <a:t>choose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</a:p>
          <a:p>
            <a:r>
              <a:rPr lang="da-DK" sz="2000" b="1" dirty="0" err="1">
                <a:solidFill>
                  <a:srgbClr val="7030A0"/>
                </a:solidFill>
              </a:rPr>
              <a:t>what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we</a:t>
            </a:r>
            <a:r>
              <a:rPr lang="da-DK" sz="2000" b="1" dirty="0">
                <a:solidFill>
                  <a:srgbClr val="7030A0"/>
                </a:solidFill>
              </a:rPr>
              <a:t> </a:t>
            </a:r>
            <a:r>
              <a:rPr lang="da-DK" sz="2000" b="1" dirty="0" err="1">
                <a:solidFill>
                  <a:srgbClr val="7030A0"/>
                </a:solidFill>
              </a:rPr>
              <a:t>like</a:t>
            </a:r>
            <a:r>
              <a:rPr lang="da-DK" sz="20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177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75663" y="596405"/>
            <a:ext cx="8458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FRIHED FOR ALLE I TRO OG TALE</a:t>
            </a:r>
          </a:p>
        </p:txBody>
      </p:sp>
      <p:sp>
        <p:nvSpPr>
          <p:cNvPr id="3" name="Rektangel 2"/>
          <p:cNvSpPr/>
          <p:nvPr/>
        </p:nvSpPr>
        <p:spPr>
          <a:xfrm>
            <a:off x="91441" y="1434908"/>
            <a:ext cx="90525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700" dirty="0">
                <a:solidFill>
                  <a:schemeClr val="accent2"/>
                </a:solidFill>
              </a:rPr>
              <a:t>آزادی دین و بیان برای همه</a:t>
            </a:r>
            <a:endParaRPr lang="da-DK" sz="2700" dirty="0">
              <a:solidFill>
                <a:schemeClr val="accent2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09357" y="2380569"/>
            <a:ext cx="87465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700" dirty="0"/>
              <a:t>الحرية للجميع في الاعتقاد والتعبير </a:t>
            </a:r>
            <a:endParaRPr lang="da-DK" sz="2700" dirty="0">
              <a:solidFill>
                <a:srgbClr val="002060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797799" y="3219072"/>
            <a:ext cx="5813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 err="1">
                <a:solidFill>
                  <a:srgbClr val="7030A0"/>
                </a:solidFill>
              </a:rPr>
              <a:t>Freedom</a:t>
            </a:r>
            <a:r>
              <a:rPr lang="da-DK" sz="2700" b="1" dirty="0">
                <a:solidFill>
                  <a:srgbClr val="7030A0"/>
                </a:solidFill>
              </a:rPr>
              <a:t> for all in </a:t>
            </a:r>
            <a:r>
              <a:rPr lang="da-DK" sz="2700" b="1" dirty="0" err="1">
                <a:solidFill>
                  <a:srgbClr val="7030A0"/>
                </a:solidFill>
              </a:rPr>
              <a:t>beliefs</a:t>
            </a:r>
            <a:r>
              <a:rPr lang="da-DK" sz="2700" b="1" dirty="0">
                <a:solidFill>
                  <a:srgbClr val="7030A0"/>
                </a:solidFill>
              </a:rPr>
              <a:t> and speech</a:t>
            </a:r>
          </a:p>
        </p:txBody>
      </p:sp>
    </p:spTree>
    <p:extLst>
      <p:ext uri="{BB962C8B-B14F-4D97-AF65-F5344CB8AC3E}">
        <p14:creationId xmlns:p14="http://schemas.microsoft.com/office/powerpoint/2010/main" val="25174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796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sz="3000" b="1" dirty="0" smtClean="0">
                <a:latin typeface="Calibri" charset="0"/>
                <a:ea typeface="Calibri" charset="0"/>
                <a:cs typeface="Calibri" charset="0"/>
              </a:rPr>
              <a:t>Ahmet </a:t>
            </a:r>
            <a:r>
              <a:rPr lang="da-DK" sz="3000" b="1" dirty="0">
                <a:latin typeface="Calibri" charset="0"/>
                <a:ea typeface="Calibri" charset="0"/>
                <a:cs typeface="Calibri" charset="0"/>
              </a:rPr>
              <a:t>Polat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1700" dirty="0" smtClean="0"/>
              <a:t>Islamisk </a:t>
            </a:r>
            <a:r>
              <a:rPr lang="da-DK" sz="1700" dirty="0"/>
              <a:t>Teolog </a:t>
            </a:r>
            <a:br>
              <a:rPr lang="da-DK" sz="1700" dirty="0"/>
            </a:br>
            <a:r>
              <a:rPr lang="da-DK" sz="1700" dirty="0" err="1"/>
              <a:t>Marmara</a:t>
            </a:r>
            <a:r>
              <a:rPr lang="da-DK" sz="1700" dirty="0"/>
              <a:t> </a:t>
            </a:r>
            <a:r>
              <a:rPr lang="da-DK" sz="1700" dirty="0" err="1" smtClean="0"/>
              <a:t>University</a:t>
            </a:r>
            <a:r>
              <a:rPr lang="da-DK" sz="1700" dirty="0" smtClean="0"/>
              <a:t> </a:t>
            </a:r>
            <a:br>
              <a:rPr lang="da-DK" sz="1700" dirty="0" smtClean="0"/>
            </a:br>
            <a:r>
              <a:rPr lang="da-DK" sz="1700" dirty="0" err="1" smtClean="0"/>
              <a:t>Faculty</a:t>
            </a:r>
            <a:r>
              <a:rPr lang="da-DK" sz="1700" dirty="0" smtClean="0"/>
              <a:t> of </a:t>
            </a:r>
            <a:r>
              <a:rPr lang="da-DK" sz="1700" dirty="0" err="1" smtClean="0"/>
              <a:t>Theology</a:t>
            </a:r>
            <a:endParaRPr lang="da-DK" sz="1700" dirty="0"/>
          </a:p>
        </p:txBody>
      </p:sp>
      <p:pic>
        <p:nvPicPr>
          <p:cNvPr id="1026" name="Picture 2" descr="Billedresultat for islam symb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27" y="448407"/>
            <a:ext cx="1023495" cy="10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40" y="1675789"/>
            <a:ext cx="3239283" cy="215952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94" y="448408"/>
            <a:ext cx="3162988" cy="33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0309" y="38269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a-DK" sz="3000" b="1" dirty="0" smtClean="0">
                <a:latin typeface="Calibri" charset="0"/>
                <a:ea typeface="Calibri" charset="0"/>
                <a:cs typeface="Calibri" charset="0"/>
              </a:rPr>
              <a:t>Imam Ibrahim </a:t>
            </a:r>
            <a:r>
              <a:rPr lang="da-DK" sz="3000" b="1" dirty="0" err="1" smtClean="0">
                <a:latin typeface="Calibri" charset="0"/>
                <a:ea typeface="Calibri" charset="0"/>
                <a:cs typeface="Calibri" charset="0"/>
              </a:rPr>
              <a:t>Mawed</a:t>
            </a:r>
            <a:r>
              <a:rPr lang="da-DK" dirty="0"/>
              <a:t/>
            </a:r>
            <a:br>
              <a:rPr lang="da-DK" dirty="0"/>
            </a:br>
            <a:r>
              <a:rPr lang="da-DK" sz="1700" dirty="0"/>
              <a:t>Imam i moskeen i Vejle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21" y="1107309"/>
            <a:ext cx="4010683" cy="250667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5" y="1106742"/>
            <a:ext cx="4178740" cy="25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1047824" y="109465"/>
            <a:ext cx="8229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I Danmark er halvdelen af </a:t>
            </a:r>
            <a: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  <a:t>præsterne </a:t>
            </a:r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mænd </a:t>
            </a:r>
            <a:r>
              <a:rPr lang="da-DK" sz="2700" b="1" dirty="0" smtClean="0">
                <a:solidFill>
                  <a:schemeClr val="accent1">
                    <a:lumMod val="75000"/>
                  </a:schemeClr>
                </a:solidFill>
              </a:rPr>
              <a:t>og </a:t>
            </a:r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halvdelen kvinder</a:t>
            </a:r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IQ" sz="27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/>
          <a:stretch/>
        </p:blipFill>
        <p:spPr>
          <a:xfrm>
            <a:off x="3052341" y="1188689"/>
            <a:ext cx="2018120" cy="257497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55658" b="9296"/>
          <a:stretch/>
        </p:blipFill>
        <p:spPr>
          <a:xfrm>
            <a:off x="3735085" y="3795330"/>
            <a:ext cx="652631" cy="74746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1" t="35500" r="38570" b="30667"/>
          <a:stretch/>
        </p:blipFill>
        <p:spPr>
          <a:xfrm>
            <a:off x="1134229" y="1188690"/>
            <a:ext cx="1738939" cy="258321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389" r="7576" b="29765"/>
          <a:stretch/>
        </p:blipFill>
        <p:spPr>
          <a:xfrm>
            <a:off x="1554118" y="3830498"/>
            <a:ext cx="675888" cy="63291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070461" y="1014712"/>
            <a:ext cx="3816269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700" dirty="0">
                <a:latin typeface="Calibri" charset="0"/>
                <a:ea typeface="Calibri" charset="0"/>
                <a:cs typeface="Arial" charset="0"/>
              </a:rPr>
              <a:t>في الدنمارک نصف الکهنة من الرجال والنصف الاخر من النساء</a:t>
            </a:r>
            <a:endParaRPr lang="da-DK" sz="27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247935" y="2614848"/>
            <a:ext cx="3535580" cy="1426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solidFill>
                  <a:schemeClr val="accent2"/>
                </a:solidFill>
                <a:latin typeface="Calibri" charset="0"/>
                <a:ea typeface="Calibri" charset="0"/>
              </a:rPr>
              <a:t>در دانمارک نیمی از کشیشان مرد هستند، و نیمی دیگر </a:t>
            </a:r>
            <a:r>
              <a:rPr lang="ar-IQ" sz="2700" dirty="0" smtClean="0">
                <a:solidFill>
                  <a:schemeClr val="accent2"/>
                </a:solidFill>
                <a:latin typeface="Calibri" charset="0"/>
                <a:ea typeface="Calibri" charset="0"/>
              </a:rPr>
              <a:t>زن </a:t>
            </a:r>
            <a:r>
              <a:rPr lang="ar-IQ" sz="2700" dirty="0">
                <a:solidFill>
                  <a:schemeClr val="accent2"/>
                </a:solidFill>
                <a:latin typeface="Calibri" charset="0"/>
                <a:ea typeface="Calibri" charset="0"/>
              </a:rPr>
              <a:t>هستند</a:t>
            </a:r>
            <a:endParaRPr lang="da-DK" sz="2700" dirty="0">
              <a:solidFill>
                <a:schemeClr val="accent2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325755" y="282893"/>
            <a:ext cx="8495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I Danmark er alle imamer mænd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389" r="7576" b="29765"/>
          <a:stretch/>
        </p:blipFill>
        <p:spPr>
          <a:xfrm>
            <a:off x="736794" y="3196562"/>
            <a:ext cx="788436" cy="73830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30" y="939266"/>
            <a:ext cx="3048199" cy="2110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ktangel 1"/>
          <p:cNvSpPr/>
          <p:nvPr/>
        </p:nvSpPr>
        <p:spPr>
          <a:xfrm>
            <a:off x="4659117" y="939266"/>
            <a:ext cx="4216219" cy="514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latin typeface="Calibri" charset="0"/>
                <a:ea typeface="Calibri" charset="0"/>
              </a:rPr>
              <a:t>في الدنمارک جمیع الائمة من الرجال</a:t>
            </a:r>
            <a:endParaRPr lang="da-DK" sz="27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659117" y="1602308"/>
            <a:ext cx="3540925" cy="981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solidFill>
                  <a:srgbClr val="FF8000"/>
                </a:solidFill>
                <a:latin typeface="Calibri" charset="0"/>
                <a:ea typeface="Calibri" charset="0"/>
              </a:rPr>
              <a:t>در دانمارک </a:t>
            </a:r>
            <a:r>
              <a:rPr lang="ar-IQ" sz="2700" dirty="0" smtClean="0">
                <a:solidFill>
                  <a:srgbClr val="FF8000"/>
                </a:solidFill>
                <a:latin typeface="Calibri" charset="0"/>
                <a:ea typeface="Calibri" charset="0"/>
              </a:rPr>
              <a:t>همە امامان </a:t>
            </a:r>
            <a:r>
              <a:rPr lang="ar-IQ" sz="2700" dirty="0">
                <a:solidFill>
                  <a:srgbClr val="FF8000"/>
                </a:solidFill>
                <a:latin typeface="Calibri" charset="0"/>
                <a:ea typeface="Calibri" charset="0"/>
              </a:rPr>
              <a:t>مرد هستند</a:t>
            </a:r>
            <a:endParaRPr lang="da-DK" sz="27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/>
          <a:srcRect l="13706" r="27684"/>
          <a:stretch/>
        </p:blipFill>
        <p:spPr>
          <a:xfrm>
            <a:off x="418263" y="939267"/>
            <a:ext cx="1647929" cy="210875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389" r="7576" b="29765"/>
          <a:stretch/>
        </p:blipFill>
        <p:spPr>
          <a:xfrm>
            <a:off x="2753163" y="3196562"/>
            <a:ext cx="788436" cy="7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230995" y="317182"/>
            <a:ext cx="437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Ligeværdighed.</a:t>
            </a:r>
          </a:p>
          <a:p>
            <a:pPr algn="ctr"/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Når vi bliver født, er vi lige. 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0" y="1187738"/>
            <a:ext cx="3793788" cy="2436701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605828" y="4027307"/>
            <a:ext cx="3458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700" dirty="0"/>
              <a:t>المساواة </a:t>
            </a:r>
          </a:p>
          <a:p>
            <a:pPr rtl="1"/>
            <a:r>
              <a:rPr lang="ar-SA" sz="2700" dirty="0"/>
              <a:t>نحن متساوين منذ الولادة 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69115" y="3443795"/>
            <a:ext cx="472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700" dirty="0">
                <a:solidFill>
                  <a:schemeClr val="accent2"/>
                </a:solidFill>
              </a:rPr>
              <a:t> برابری</a:t>
            </a:r>
          </a:p>
          <a:p>
            <a:pPr algn="ctr"/>
            <a:r>
              <a:rPr lang="ar-IQ" sz="2700" dirty="0">
                <a:solidFill>
                  <a:schemeClr val="accent2"/>
                </a:solidFill>
              </a:rPr>
              <a:t>زمانی کە ما بە دنیا می آییم، برابر هستیم</a:t>
            </a:r>
            <a:endParaRPr lang="da-DK" sz="2700" dirty="0">
              <a:solidFill>
                <a:srgbClr val="FF8000"/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4605827" y="234715"/>
            <a:ext cx="4374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700" b="1" dirty="0" err="1">
                <a:solidFill>
                  <a:srgbClr val="7030A0"/>
                </a:solidFill>
              </a:rPr>
              <a:t>Equality</a:t>
            </a:r>
            <a:r>
              <a:rPr lang="da-DK" sz="2700" b="1" dirty="0">
                <a:solidFill>
                  <a:srgbClr val="7030A0"/>
                </a:solidFill>
              </a:rPr>
              <a:t>. </a:t>
            </a:r>
          </a:p>
          <a:p>
            <a:pPr algn="ctr"/>
            <a:r>
              <a:rPr lang="da-DK" sz="2700" b="1" dirty="0" err="1">
                <a:solidFill>
                  <a:srgbClr val="7030A0"/>
                </a:solidFill>
              </a:rPr>
              <a:t>We</a:t>
            </a:r>
            <a:r>
              <a:rPr lang="da-DK" sz="2700" b="1" dirty="0">
                <a:solidFill>
                  <a:srgbClr val="7030A0"/>
                </a:solidFill>
              </a:rPr>
              <a:t> </a:t>
            </a:r>
            <a:r>
              <a:rPr lang="da-DK" sz="2700" b="1" dirty="0" err="1">
                <a:solidFill>
                  <a:srgbClr val="7030A0"/>
                </a:solidFill>
              </a:rPr>
              <a:t>are</a:t>
            </a:r>
            <a:r>
              <a:rPr lang="da-DK" sz="2700" b="1" dirty="0">
                <a:solidFill>
                  <a:srgbClr val="7030A0"/>
                </a:solidFill>
              </a:rPr>
              <a:t> all </a:t>
            </a:r>
            <a:r>
              <a:rPr lang="da-DK" sz="2700" b="1" dirty="0" err="1">
                <a:solidFill>
                  <a:srgbClr val="7030A0"/>
                </a:solidFill>
              </a:rPr>
              <a:t>born</a:t>
            </a:r>
            <a:r>
              <a:rPr lang="da-DK" sz="2700" b="1" dirty="0">
                <a:solidFill>
                  <a:srgbClr val="7030A0"/>
                </a:solidFill>
              </a:rPr>
              <a:t> </a:t>
            </a:r>
            <a:r>
              <a:rPr lang="da-DK" sz="2700" b="1" dirty="0" err="1">
                <a:solidFill>
                  <a:srgbClr val="7030A0"/>
                </a:solidFill>
              </a:rPr>
              <a:t>equal</a:t>
            </a:r>
            <a:r>
              <a:rPr lang="da-DK" sz="27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2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60485" y="381747"/>
            <a:ext cx="8721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700" b="1" dirty="0">
                <a:solidFill>
                  <a:schemeClr val="accent1">
                    <a:lumMod val="75000"/>
                  </a:schemeClr>
                </a:solidFill>
              </a:rPr>
              <a:t>Vores fødested bestemmer mange ting for vores liv.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5052" r="12667" b="14211"/>
          <a:stretch/>
        </p:blipFill>
        <p:spPr>
          <a:xfrm>
            <a:off x="455308" y="1150226"/>
            <a:ext cx="2699372" cy="259882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402624" y="1605631"/>
            <a:ext cx="50358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2200" b="1" dirty="0">
                <a:solidFill>
                  <a:srgbClr val="FF8000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ar-AE" sz="2200" b="1" dirty="0">
                <a:solidFill>
                  <a:srgbClr val="FF8000"/>
                </a:solidFill>
                <a:latin typeface="Arial" charset="0"/>
                <a:ea typeface="Arial" charset="0"/>
                <a:cs typeface="Arial" charset="0"/>
              </a:rPr>
              <a:t>زادگاه ما تعیین کننده بسیاری از چیزها در زندگی ماست.</a:t>
            </a:r>
            <a:r>
              <a:rPr lang="ar-IQ" sz="2200" dirty="0" smtClean="0">
                <a:solidFill>
                  <a:srgbClr val="FF8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a-DK" sz="2200" dirty="0">
              <a:solidFill>
                <a:srgbClr val="FF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3402623" y="889578"/>
            <a:ext cx="5035870" cy="716053"/>
          </a:xfrm>
        </p:spPr>
        <p:txBody>
          <a:bodyPr>
            <a:noAutofit/>
          </a:bodyPr>
          <a:lstStyle/>
          <a:p>
            <a:pPr algn="l"/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Our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place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birth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determines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many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things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a-DK" sz="2700" b="1" dirty="0" err="1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our</a:t>
            </a:r>
            <a:r>
              <a:rPr lang="da-DK" sz="27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lives</a:t>
            </a:r>
          </a:p>
        </p:txBody>
      </p:sp>
      <p:sp>
        <p:nvSpPr>
          <p:cNvPr id="5" name="Rektangel 4"/>
          <p:cNvSpPr/>
          <p:nvPr/>
        </p:nvSpPr>
        <p:spPr>
          <a:xfrm>
            <a:off x="3402623" y="3052181"/>
            <a:ext cx="6498895" cy="514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IQ" sz="2700" dirty="0">
                <a:latin typeface="Calibri" charset="0"/>
                <a:ea typeface="Calibri" charset="0"/>
              </a:rPr>
              <a:t>مسقط راسنا یقرر اشیاء کثیرة في حیاتنا.</a:t>
            </a:r>
            <a:endParaRPr lang="da-DK" sz="27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72001" y="194928"/>
            <a:ext cx="4080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1">
                    <a:lumMod val="75000"/>
                  </a:schemeClr>
                </a:solidFill>
              </a:rPr>
              <a:t>Mad, dans, musik, kultur, skolegang, sprog, tro og måden vi hilser på hinanden er alle eksempler på ting, der afhænger af vores fødested.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6" y="261222"/>
            <a:ext cx="1470809" cy="112545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/>
          <a:stretch/>
        </p:blipFill>
        <p:spPr>
          <a:xfrm>
            <a:off x="2017744" y="261222"/>
            <a:ext cx="1514225" cy="112545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701915" y="1394263"/>
            <a:ext cx="63165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13" dirty="0"/>
              <a:t>MAD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6" y="1657072"/>
            <a:ext cx="2019970" cy="113704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05" y="1657072"/>
            <a:ext cx="2013844" cy="1137047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2012541" y="2760913"/>
            <a:ext cx="10971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13"/>
              <a:t>SKOLEGANG</a:t>
            </a:r>
            <a:endParaRPr lang="da-DK" sz="1013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0"/>
          <a:stretch/>
        </p:blipFill>
        <p:spPr>
          <a:xfrm>
            <a:off x="2467636" y="3097498"/>
            <a:ext cx="1787276" cy="121358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9"/>
          <a:stretch/>
        </p:blipFill>
        <p:spPr>
          <a:xfrm>
            <a:off x="535740" y="3097498"/>
            <a:ext cx="1931896" cy="1205274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1691511" y="4316270"/>
            <a:ext cx="283634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13"/>
              <a:t>MÅDEN VI HILSER PÅ HINANDEN</a:t>
            </a:r>
            <a:endParaRPr lang="da-DK" sz="1013" dirty="0"/>
          </a:p>
        </p:txBody>
      </p:sp>
      <p:sp>
        <p:nvSpPr>
          <p:cNvPr id="9" name="Rektangel 8"/>
          <p:cNvSpPr/>
          <p:nvPr/>
        </p:nvSpPr>
        <p:spPr>
          <a:xfrm>
            <a:off x="4918378" y="1687881"/>
            <a:ext cx="3832844" cy="182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AE" sz="2000" dirty="0">
                <a:latin typeface="Calibri" charset="0"/>
                <a:ea typeface="Calibri" charset="0"/>
                <a:cs typeface="Arial" charset="0"/>
              </a:rPr>
              <a:t>الغذاء، الرقص، الموسیقی، الثقافة، التعلیم، اللغة، الايمان والطریقة التي نحيي بعضنا البعض. کلها امثلة علی الاشیاءالمرتبطه بمسقط راسنا.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da-DK" sz="2000" dirty="0">
              <a:effectLst/>
              <a:latin typeface="Calibri" charset="0"/>
              <a:ea typeface="Calibri" charset="0"/>
              <a:cs typeface="Arial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4872001" y="2601336"/>
            <a:ext cx="3879221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solidFill>
                  <a:srgbClr val="FF8000"/>
                </a:solidFill>
                <a:latin typeface="Calibri" charset="0"/>
                <a:ea typeface="Calibri" charset="0"/>
              </a:rPr>
              <a:t> </a:t>
            </a:r>
            <a:endParaRPr lang="da-DK" sz="2000" dirty="0">
              <a:solidFill>
                <a:srgbClr val="FF8000"/>
              </a:solidFill>
              <a:latin typeface="Calibri" charset="0"/>
              <a:ea typeface="Calibri" charset="0"/>
              <a:cs typeface="Arial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ar-IQ" sz="2000" dirty="0">
                <a:solidFill>
                  <a:srgbClr val="FF8000"/>
                </a:solidFill>
                <a:latin typeface="Calibri" charset="0"/>
                <a:ea typeface="Calibri" charset="0"/>
              </a:rPr>
              <a:t>غدا، رقص، موسیقی، فرهنگ، اموزش، زبان، إیمان و روشي کە ما بە یکدیگر سلام می گوییم. </a:t>
            </a:r>
            <a:r>
              <a:rPr lang="ar-IQ" sz="2000" dirty="0">
                <a:solidFill>
                  <a:srgbClr val="FF8000"/>
                </a:solidFill>
                <a:latin typeface="Calibri" charset="0"/>
                <a:ea typeface="Calibri" charset="0"/>
              </a:rPr>
              <a:t>نمونەهایی </a:t>
            </a:r>
            <a:r>
              <a:rPr lang="ar-IQ" sz="2000" dirty="0">
                <a:solidFill>
                  <a:srgbClr val="FF8000"/>
                </a:solidFill>
                <a:latin typeface="Calibri" charset="0"/>
                <a:ea typeface="Calibri" charset="0"/>
              </a:rPr>
              <a:t>از چیزهای است، کە بە زادگاه ما إرتباط دارد.</a:t>
            </a:r>
            <a:endParaRPr lang="da-DK" sz="2000" dirty="0">
              <a:solidFill>
                <a:srgbClr val="FF8000"/>
              </a:solidFill>
              <a:effectLst/>
              <a:latin typeface="Calibri" charset="0"/>
              <a:ea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5048</TotalTime>
  <Words>1205</Words>
  <Application>Microsoft Office PowerPoint</Application>
  <PresentationFormat>Skærmshow (16:9)</PresentationFormat>
  <Paragraphs>161</Paragraphs>
  <Slides>24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Kontortema</vt:lpstr>
      <vt:lpstr>PowerPoint-præsentation</vt:lpstr>
      <vt:lpstr>PowerPoint-præsentation</vt:lpstr>
      <vt:lpstr> Ahmet Polat Islamisk Teolog  Marmara University  Faculty of Theology</vt:lpstr>
      <vt:lpstr>Imam Ibrahim Mawed Imam i moskeen i Vejle </vt:lpstr>
      <vt:lpstr>PowerPoint-præsentation</vt:lpstr>
      <vt:lpstr>PowerPoint-præsentation</vt:lpstr>
      <vt:lpstr>PowerPoint-præsentation</vt:lpstr>
      <vt:lpstr>Our place of birth determines many things in our lives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Marianne Falkenstrøm Quist</dc:creator>
  <cp:lastModifiedBy>Hadeel Adnan</cp:lastModifiedBy>
  <cp:revision>280</cp:revision>
  <cp:lastPrinted>2017-10-20T16:51:24Z</cp:lastPrinted>
  <dcterms:created xsi:type="dcterms:W3CDTF">2016-09-28T14:25:11Z</dcterms:created>
  <dcterms:modified xsi:type="dcterms:W3CDTF">2018-02-13T10:21:18Z</dcterms:modified>
</cp:coreProperties>
</file>